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1" r:id="rId3"/>
    <p:sldId id="416" r:id="rId4"/>
    <p:sldId id="415" r:id="rId5"/>
  </p:sldIdLst>
  <p:sldSz cx="9906000" cy="6858000" type="A4"/>
  <p:notesSz cx="7099300" cy="1023493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1" i="0" u="none" kern="1200" baseline="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1" i="0" u="none" kern="1200" baseline="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1" i="0" u="none" kern="1200" baseline="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1" i="0" u="none" kern="1200" baseline="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1" i="0" u="none" kern="1200" baseline="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1" i="0" u="none" kern="1200" baseline="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1" i="0" u="none" kern="1200" baseline="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1" i="0" u="none" kern="1200" baseline="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1" i="0" u="none" kern="1200" baseline="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ADED"/>
    <a:srgbClr val="969696"/>
    <a:srgbClr val="66CCFF"/>
    <a:srgbClr val="EAECE0"/>
    <a:srgbClr val="E8E9E3"/>
    <a:srgbClr val="5F5F5F"/>
    <a:srgbClr val="FFE265"/>
    <a:srgbClr val="56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23"/>
    <p:restoredTop sz="88679"/>
  </p:normalViewPr>
  <p:slideViewPr>
    <p:cSldViewPr showGuides="1">
      <p:cViewPr varScale="1">
        <p:scale>
          <a:sx n="59" d="100"/>
          <a:sy n="59" d="100"/>
        </p:scale>
        <p:origin x="-1027" y="-67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7"/>
          <p:cNvSpPr>
            <a:spLocks noChangeArrowheads="1"/>
          </p:cNvSpPr>
          <p:nvPr/>
        </p:nvSpPr>
        <p:spPr bwMode="auto">
          <a:xfrm>
            <a:off x="0" y="6597650"/>
            <a:ext cx="9906000" cy="260350"/>
          </a:xfrm>
          <a:prstGeom prst="flowChartProcess">
            <a:avLst/>
          </a:prstGeom>
          <a:solidFill>
            <a:srgbClr val="45ADED"/>
          </a:solidFill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0" y="0"/>
            <a:ext cx="9906000" cy="8366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AutoShape 28"/>
          <p:cNvSpPr>
            <a:spLocks noChangeArrowheads="1"/>
          </p:cNvSpPr>
          <p:nvPr/>
        </p:nvSpPr>
        <p:spPr bwMode="auto">
          <a:xfrm>
            <a:off x="428625" y="1341438"/>
            <a:ext cx="1873250" cy="863600"/>
          </a:xfrm>
          <a:prstGeom prst="flowChartPunchedCard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AutoShape 37"/>
          <p:cNvSpPr>
            <a:spLocks noChangeArrowheads="1"/>
          </p:cNvSpPr>
          <p:nvPr/>
        </p:nvSpPr>
        <p:spPr bwMode="auto">
          <a:xfrm>
            <a:off x="0" y="0"/>
            <a:ext cx="9906000" cy="357188"/>
          </a:xfrm>
          <a:prstGeom prst="flowChartProcess">
            <a:avLst/>
          </a:prstGeom>
          <a:solidFill>
            <a:srgbClr val="45ADED"/>
          </a:solidFill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+mn-ea"/>
              </a:rPr>
              <a:t>                                                                                                  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hyperlink" Target="mailto:cherry@mairdi.com" TargetMode="External"/><Relationship Id="rId13" Type="http://schemas.openxmlformats.org/officeDocument/2006/relationships/hyperlink" Target="http://www.mairdi.com/" TargetMode="Externa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6296" name="AutoShape 40"/>
          <p:cNvSpPr>
            <a:spLocks noChangeArrowheads="1"/>
          </p:cNvSpPr>
          <p:nvPr/>
        </p:nvSpPr>
        <p:spPr bwMode="auto">
          <a:xfrm>
            <a:off x="0" y="6597650"/>
            <a:ext cx="9906000" cy="260350"/>
          </a:xfrm>
          <a:prstGeom prst="flowChartProcess">
            <a:avLst/>
          </a:prstGeom>
          <a:solidFill>
            <a:srgbClr val="45ADED"/>
          </a:solidFill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6297" name="Text Box 41"/>
          <p:cNvSpPr txBox="1">
            <a:spLocks noChangeArrowheads="1"/>
          </p:cNvSpPr>
          <p:nvPr/>
        </p:nvSpPr>
        <p:spPr bwMode="auto">
          <a:xfrm>
            <a:off x="0" y="6583363"/>
            <a:ext cx="9906000" cy="27463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Xiamen Mairdi Electronic Technology Co., Ltd           Web: </a:t>
            </a:r>
            <a:r>
              <a:rPr kumimoji="0" lang="en-US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  <a:hlinkClick r:id="rId13"/>
              </a:rPr>
              <a:t>http://www.mairdi.com</a:t>
            </a:r>
            <a:r>
              <a:rPr kumimoji="0" lang="en-US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   Mail: </a:t>
            </a:r>
            <a:r>
              <a:rPr kumimoji="0" lang="en-US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  <a:hlinkClick r:id="rId14"/>
              </a:rPr>
              <a:t>cherry@mairdi.com</a:t>
            </a:r>
            <a:r>
              <a:rPr kumimoji="0" lang="en-US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 </a:t>
            </a:r>
            <a:endParaRPr kumimoji="0" lang="en-US" altLang="zh-CN" sz="12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96298" name="AutoShape 42"/>
          <p:cNvSpPr>
            <a:spLocks noChangeArrowheads="1"/>
          </p:cNvSpPr>
          <p:nvPr/>
        </p:nvSpPr>
        <p:spPr bwMode="auto">
          <a:xfrm rot="16200000">
            <a:off x="8774906" y="5539581"/>
            <a:ext cx="936625" cy="1325563"/>
          </a:xfrm>
          <a:prstGeom prst="rtTriangle">
            <a:avLst/>
          </a:prstGeom>
          <a:gradFill rotWithShape="1">
            <a:gsLst>
              <a:gs pos="0">
                <a:srgbClr val="45ADED"/>
              </a:gs>
              <a:gs pos="100000">
                <a:schemeClr val="bg1"/>
              </a:gs>
            </a:gsLst>
            <a:lin ang="0" scaled="1"/>
          </a:gradFill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6301" name="AutoShape 45"/>
          <p:cNvSpPr>
            <a:spLocks noChangeArrowheads="1"/>
          </p:cNvSpPr>
          <p:nvPr/>
        </p:nvSpPr>
        <p:spPr bwMode="auto">
          <a:xfrm rot="5400000">
            <a:off x="194469" y="-194469"/>
            <a:ext cx="936625" cy="1325563"/>
          </a:xfrm>
          <a:prstGeom prst="rtTriangle">
            <a:avLst/>
          </a:prstGeom>
          <a:gradFill rotWithShape="1">
            <a:gsLst>
              <a:gs pos="0">
                <a:srgbClr val="45ADED"/>
              </a:gs>
              <a:gs pos="100000">
                <a:schemeClr val="bg1"/>
              </a:gs>
            </a:gsLst>
            <a:lin ang="0" scaled="1"/>
          </a:gradFill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Rectangle 2"/>
          <p:cNvSpPr/>
          <p:nvPr/>
        </p:nvSpPr>
        <p:spPr>
          <a:xfrm>
            <a:off x="1397318" y="330518"/>
            <a:ext cx="6429375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2800" dirty="0">
                <a:solidFill>
                  <a:srgbClr val="00B0F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Unified Communication Headset</a:t>
            </a:r>
            <a:endParaRPr lang="en-US" altLang="zh-CN" sz="2800" dirty="0">
              <a:solidFill>
                <a:srgbClr val="00B0F0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/>
            <a:r>
              <a:rPr lang="en-US" altLang="zh-CN" sz="2800" dirty="0">
                <a:solidFill>
                  <a:srgbClr val="00B0F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612UC </a:t>
            </a:r>
            <a:endParaRPr lang="en-US" altLang="zh-CN" sz="2800" dirty="0">
              <a:solidFill>
                <a:srgbClr val="00B0F0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0970" y="1598930"/>
            <a:ext cx="7552690" cy="18148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p>
            <a:pPr marL="285750" indent="-285750" algn="l">
              <a:buFont typeface="Wingdings" panose="05000000000000000000" charset="0"/>
              <a:buBlip>
                <a:blip r:embed="rId1"/>
              </a:buBlip>
            </a:pPr>
            <a:r>
              <a:rPr lang="zh-CN" altLang="en-US" sz="1400" b="0"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cs typeface="Arial" panose="020B0604020202020204" pitchFamily="34" charset="0"/>
              </a:rPr>
              <a:t>Fashionable metallic design with great durability and reliability</a:t>
            </a:r>
            <a:endParaRPr lang="zh-CN" altLang="en-US" sz="1400" b="0">
              <a:solidFill>
                <a:schemeClr val="accent4">
                  <a:lumMod val="65000"/>
                  <a:lumOff val="35000"/>
                </a:schemeClr>
              </a:solidFill>
              <a:effectLst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charset="0"/>
              <a:buBlip>
                <a:blip r:embed="rId1"/>
              </a:buBlip>
            </a:pPr>
            <a:r>
              <a:rPr lang="zh-CN" altLang="en-US" sz="1400" b="0"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cs typeface="Arial" panose="020B0604020202020204" pitchFamily="34" charset="0"/>
              </a:rPr>
              <a:t>Bendable microphone arm for flexible and precise positioning </a:t>
            </a:r>
            <a:endParaRPr lang="zh-CN" altLang="en-US" sz="1400" b="0">
              <a:solidFill>
                <a:schemeClr val="accent4">
                  <a:lumMod val="65000"/>
                  <a:lumOff val="35000"/>
                </a:schemeClr>
              </a:solidFill>
              <a:effectLst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charset="0"/>
              <a:buBlip>
                <a:blip r:embed="rId1"/>
              </a:buBlip>
            </a:pPr>
            <a:r>
              <a:rPr lang="en-US" altLang="zh-CN" sz="1400" b="0"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cs typeface="Arial" panose="020B0604020202020204" pitchFamily="34" charset="0"/>
              </a:rPr>
              <a:t>Wideband speakers provide clear sound quality</a:t>
            </a:r>
            <a:endParaRPr lang="zh-CN" altLang="en-US" sz="1400" b="0">
              <a:solidFill>
                <a:schemeClr val="accent4">
                  <a:lumMod val="65000"/>
                  <a:lumOff val="35000"/>
                </a:schemeClr>
              </a:solidFill>
              <a:effectLst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charset="0"/>
              <a:buBlip>
                <a:blip r:embed="rId1"/>
              </a:buBlip>
            </a:pPr>
            <a:r>
              <a:rPr lang="zh-CN" altLang="en-US" sz="1400" b="0"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cs typeface="Arial" panose="020B0604020202020204" pitchFamily="34" charset="0"/>
              </a:rPr>
              <a:t>Noise-canceling microphone for clearer calls, improving communication quality</a:t>
            </a:r>
            <a:endParaRPr lang="zh-CN" altLang="en-US" sz="1400" b="0">
              <a:solidFill>
                <a:schemeClr val="accent4">
                  <a:lumMod val="65000"/>
                  <a:lumOff val="35000"/>
                </a:schemeClr>
              </a:solidFill>
              <a:effectLst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charset="0"/>
              <a:buBlip>
                <a:blip r:embed="rId1"/>
              </a:buBlip>
            </a:pPr>
            <a:r>
              <a:rPr lang="zh-CN" altLang="en-US" sz="1400" b="0"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cs typeface="Arial" panose="020B0604020202020204" pitchFamily="34" charset="0"/>
              </a:rPr>
              <a:t>Big ear pad and plush soft protein leather ear cushion ensures whole-day wearing comfort</a:t>
            </a:r>
            <a:endParaRPr lang="zh-CN" altLang="en-US" sz="1400" b="0">
              <a:solidFill>
                <a:schemeClr val="accent4">
                  <a:lumMod val="65000"/>
                  <a:lumOff val="35000"/>
                </a:schemeClr>
              </a:solidFill>
              <a:effectLst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charset="0"/>
              <a:buBlip>
                <a:blip r:embed="rId1"/>
              </a:buBlip>
            </a:pPr>
            <a:r>
              <a:rPr lang="zh-CN" altLang="en-US" sz="1400" b="0"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cs typeface="Arial" panose="020B0604020202020204" pitchFamily="34" charset="0"/>
                <a:sym typeface="+mn-ea"/>
              </a:rPr>
              <a:t>Robust and ergonomic design for all-day comfort</a:t>
            </a:r>
            <a:endParaRPr lang="zh-CN" altLang="en-US" sz="1400" b="0">
              <a:solidFill>
                <a:schemeClr val="accent4">
                  <a:lumMod val="65000"/>
                  <a:lumOff val="35000"/>
                </a:schemeClr>
              </a:solidFill>
              <a:effectLst/>
              <a:cs typeface="Arial" panose="020B0604020202020204" pitchFamily="34" charset="0"/>
              <a:sym typeface="+mn-ea"/>
            </a:endParaRPr>
          </a:p>
          <a:p>
            <a:pPr marL="285750" indent="-285750" algn="l">
              <a:buFont typeface="Wingdings" panose="05000000000000000000" charset="0"/>
              <a:buBlip>
                <a:blip r:embed="rId1"/>
              </a:buBlip>
            </a:pPr>
            <a:endParaRPr lang="zh-CN" altLang="en-US" sz="1400" b="0">
              <a:solidFill>
                <a:schemeClr val="accent4">
                  <a:lumMod val="65000"/>
                  <a:lumOff val="35000"/>
                </a:schemeClr>
              </a:solidFill>
              <a:effectLst/>
            </a:endParaRPr>
          </a:p>
          <a:p>
            <a:pPr algn="l"/>
            <a:endParaRPr lang="zh-CN" altLang="en-US" sz="1400" b="0">
              <a:solidFill>
                <a:schemeClr val="accent4">
                  <a:lumMod val="65000"/>
                  <a:lumOff val="35000"/>
                </a:schemeClr>
              </a:solidFill>
              <a:effectLst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07340" y="1283970"/>
            <a:ext cx="572452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Introduction</a:t>
            </a:r>
            <a:endParaRPr lang="en-US" altLang="zh-CN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12090" y="4169410"/>
            <a:ext cx="5490210" cy="1599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algn="l">
              <a:buClrTx/>
              <a:buSzTx/>
              <a:buFont typeface="Wingdings" panose="05000000000000000000" charset="0"/>
              <a:buBlip>
                <a:blip r:embed="rId1"/>
              </a:buBlip>
            </a:pPr>
            <a:r>
              <a:rPr lang="zh-CN" altLang="en-US" sz="1400" b="0"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cs typeface="Arial" panose="020B0604020202020204" pitchFamily="34" charset="0"/>
              </a:rPr>
              <a:t>Super </a:t>
            </a:r>
            <a:r>
              <a:rPr lang="en-US" altLang="zh-CN" sz="1400" b="0"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cs typeface="Arial" panose="020B0604020202020204" pitchFamily="34" charset="0"/>
              </a:rPr>
              <a:t>l</a:t>
            </a:r>
            <a:r>
              <a:rPr lang="zh-CN" altLang="en-US" sz="1400" b="0"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cs typeface="Arial" panose="020B0604020202020204" pitchFamily="34" charset="0"/>
              </a:rPr>
              <a:t>ight weight design</a:t>
            </a:r>
            <a:endParaRPr lang="zh-CN" altLang="en-US" sz="1400" b="0">
              <a:solidFill>
                <a:schemeClr val="accent4">
                  <a:lumMod val="65000"/>
                  <a:lumOff val="35000"/>
                </a:schemeClr>
              </a:solidFill>
              <a:effectLst/>
              <a:cs typeface="Arial" panose="020B0604020202020204" pitchFamily="34" charset="0"/>
            </a:endParaRPr>
          </a:p>
          <a:p>
            <a:pPr marL="285750" indent="-285750" algn="l">
              <a:buClrTx/>
              <a:buSzTx/>
              <a:buFont typeface="Wingdings" panose="05000000000000000000" charset="0"/>
              <a:buBlip>
                <a:blip r:embed="rId1"/>
              </a:buBlip>
            </a:pPr>
            <a:r>
              <a:rPr lang="zh-CN" altLang="en-US" sz="1400" b="0"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cs typeface="Arial" panose="020B0604020202020204" pitchFamily="34" charset="0"/>
              </a:rPr>
              <a:t>Superb receiver audio quality </a:t>
            </a:r>
            <a:endParaRPr lang="zh-CN" altLang="en-US" sz="1400" b="0">
              <a:solidFill>
                <a:schemeClr val="accent4">
                  <a:lumMod val="65000"/>
                  <a:lumOff val="35000"/>
                </a:schemeClr>
              </a:solidFill>
              <a:effectLst/>
              <a:cs typeface="Arial" panose="020B0604020202020204" pitchFamily="34" charset="0"/>
            </a:endParaRPr>
          </a:p>
          <a:p>
            <a:pPr marL="285750" indent="-285750" algn="l">
              <a:buClrTx/>
              <a:buSzTx/>
              <a:buFont typeface="Wingdings" panose="05000000000000000000" charset="0"/>
              <a:buBlip>
                <a:blip r:embed="rId1"/>
              </a:buBlip>
            </a:pPr>
            <a:r>
              <a:rPr lang="zh-CN" altLang="en-US" sz="1400" b="0"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cs typeface="Arial" panose="020B0604020202020204" pitchFamily="34" charset="0"/>
              </a:rPr>
              <a:t>Outstanding noise cancellation </a:t>
            </a:r>
            <a:endParaRPr lang="zh-CN" altLang="en-US" sz="1400" b="0">
              <a:solidFill>
                <a:schemeClr val="accent4">
                  <a:lumMod val="65000"/>
                  <a:lumOff val="35000"/>
                </a:schemeClr>
              </a:solidFill>
              <a:effectLst/>
              <a:cs typeface="Arial" panose="020B0604020202020204" pitchFamily="34" charset="0"/>
            </a:endParaRPr>
          </a:p>
          <a:p>
            <a:pPr marL="285750" indent="-285750" algn="l">
              <a:buClrTx/>
              <a:buSzTx/>
              <a:buFont typeface="Wingdings" panose="05000000000000000000" charset="0"/>
              <a:buBlip>
                <a:blip r:embed="rId1"/>
              </a:buBlip>
            </a:pPr>
            <a:r>
              <a:rPr lang="zh-CN" altLang="en-US" sz="1400" b="0"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cs typeface="Arial" panose="020B0604020202020204" pitchFamily="34" charset="0"/>
              </a:rPr>
              <a:t>330°rotatable microphone arm </a:t>
            </a:r>
            <a:endParaRPr lang="zh-CN" altLang="en-US" sz="1400" b="0">
              <a:solidFill>
                <a:schemeClr val="accent4">
                  <a:lumMod val="65000"/>
                  <a:lumOff val="35000"/>
                </a:schemeClr>
              </a:solidFill>
              <a:effectLst/>
              <a:cs typeface="Arial" panose="020B0604020202020204" pitchFamily="34" charset="0"/>
            </a:endParaRPr>
          </a:p>
          <a:p>
            <a:pPr marL="285750" indent="-285750" algn="l">
              <a:buClrTx/>
              <a:buSzTx/>
              <a:buFont typeface="Wingdings" panose="05000000000000000000" charset="0"/>
              <a:buBlip>
                <a:blip r:embed="rId1"/>
              </a:buBlip>
            </a:pPr>
            <a:r>
              <a:rPr lang="zh-CN" altLang="en-US" sz="1400" b="0"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cs typeface="Arial" panose="020B0604020202020204" pitchFamily="34" charset="0"/>
              </a:rPr>
              <a:t>180°rotatable joint of speaker and headband</a:t>
            </a:r>
            <a:endParaRPr lang="zh-CN" altLang="en-US" sz="1400" b="0">
              <a:solidFill>
                <a:schemeClr val="accent4">
                  <a:lumMod val="65000"/>
                  <a:lumOff val="35000"/>
                </a:schemeClr>
              </a:solidFill>
              <a:effectLst/>
              <a:cs typeface="Arial" panose="020B0604020202020204" pitchFamily="34" charset="0"/>
            </a:endParaRPr>
          </a:p>
          <a:p>
            <a:pPr marL="285750" indent="-285750" algn="l">
              <a:buClrTx/>
              <a:buSzTx/>
              <a:buFont typeface="Wingdings" panose="05000000000000000000" charset="0"/>
              <a:buBlip>
                <a:blip r:embed="rId1"/>
              </a:buBlip>
            </a:pPr>
            <a:r>
              <a:rPr lang="zh-CN" altLang="en-US" sz="1400" b="0"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cs typeface="Arial" panose="020B0604020202020204" pitchFamily="34" charset="0"/>
              </a:rPr>
              <a:t>60mm adjustable pliable steel headband</a:t>
            </a:r>
            <a:endParaRPr lang="zh-CN" altLang="en-US" sz="1400" b="0">
              <a:solidFill>
                <a:schemeClr val="accent4">
                  <a:lumMod val="65000"/>
                  <a:lumOff val="35000"/>
                </a:schemeClr>
              </a:solidFill>
              <a:effectLst/>
              <a:cs typeface="Arial" panose="020B0604020202020204" pitchFamily="34" charset="0"/>
            </a:endParaRPr>
          </a:p>
          <a:p>
            <a:pPr algn="l">
              <a:buClrTx/>
              <a:buSzTx/>
              <a:buFont typeface="Wingdings" panose="05000000000000000000" charset="0"/>
            </a:pPr>
            <a:r>
              <a:rPr lang="zh-CN" altLang="en-US" sz="1400" b="0"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endParaRPr lang="zh-CN" altLang="en-US" sz="1400" b="0">
              <a:solidFill>
                <a:schemeClr val="accent4">
                  <a:lumMod val="65000"/>
                  <a:lumOff val="35000"/>
                </a:schemeClr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05130" y="3817620"/>
            <a:ext cx="572452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Structrue Features</a:t>
            </a:r>
            <a:endParaRPr lang="en-US" altLang="zh-CN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图片 5" descr="612D-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2870835"/>
            <a:ext cx="2251710" cy="2456815"/>
          </a:xfrm>
          <a:prstGeom prst="rect">
            <a:avLst/>
          </a:prstGeom>
        </p:spPr>
      </p:pic>
      <p:pic>
        <p:nvPicPr>
          <p:cNvPr id="4" name="图片 3" descr="MRD-805DUC 小图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t="57474"/>
          <a:stretch>
            <a:fillRect/>
          </a:stretch>
        </p:blipFill>
        <p:spPr>
          <a:xfrm>
            <a:off x="6654800" y="4968875"/>
            <a:ext cx="2513330" cy="1609725"/>
          </a:xfrm>
          <a:prstGeom prst="rect">
            <a:avLst/>
          </a:prstGeom>
        </p:spPr>
      </p:pic>
      <p:pic>
        <p:nvPicPr>
          <p:cNvPr id="7" name="图片 6" descr="612 mic rotatable"/>
          <p:cNvPicPr>
            <a:picLocks noChangeAspect="1"/>
          </p:cNvPicPr>
          <p:nvPr/>
        </p:nvPicPr>
        <p:blipFill>
          <a:blip r:embed="rId4"/>
          <a:srcRect l="18922"/>
          <a:stretch>
            <a:fillRect/>
          </a:stretch>
        </p:blipFill>
        <p:spPr>
          <a:xfrm>
            <a:off x="4514215" y="3292475"/>
            <a:ext cx="2366010" cy="191833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09563" y="928688"/>
          <a:ext cx="9215755" cy="5502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7751"/>
                <a:gridCol w="4607751"/>
              </a:tblGrid>
              <a:tr h="350259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FEATURE</a:t>
                      </a:r>
                      <a:endParaRPr lang="zh-CN" altLang="en-US" dirty="0"/>
                    </a:p>
                  </a:txBody>
                  <a:tcPr>
                    <a:solidFill>
                      <a:srgbClr val="45ADE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BENEFIT</a:t>
                      </a:r>
                      <a:endParaRPr lang="zh-CN" altLang="en-US" dirty="0"/>
                    </a:p>
                  </a:txBody>
                  <a:tcPr>
                    <a:solidFill>
                      <a:srgbClr val="45ADED"/>
                    </a:solidFill>
                  </a:tcPr>
                </a:tc>
              </a:tr>
              <a:tr h="262694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Flexible Connectivity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Plug</a:t>
                      </a:r>
                      <a:r>
                        <a:rPr lang="en-US" altLang="zh-CN" sz="1200" baseline="0" dirty="0" smtClean="0"/>
                        <a:t> and Play USB connecting for </a:t>
                      </a:r>
                      <a:r>
                        <a:rPr lang="en-US" altLang="zh-CN" sz="1200" baseline="0" smtClean="0"/>
                        <a:t>PC </a:t>
                      </a:r>
                      <a:endParaRPr lang="zh-CN" altLang="en-US" sz="1200" dirty="0"/>
                    </a:p>
                  </a:txBody>
                  <a:tcPr/>
                </a:tc>
              </a:tr>
              <a:tr h="321198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Hi-</a:t>
                      </a:r>
                      <a:r>
                        <a:rPr lang="en-US" altLang="zh-CN" sz="1200" dirty="0" err="1" smtClean="0"/>
                        <a:t>Fi</a:t>
                      </a:r>
                      <a:r>
                        <a:rPr lang="en-US" altLang="zh-CN" sz="1200" dirty="0" smtClean="0"/>
                        <a:t> audio speakers – Frequency range up to 10 KHz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Superior call clarity and music performance</a:t>
                      </a:r>
                      <a:endParaRPr lang="zh-CN" altLang="en-US" sz="1200" dirty="0"/>
                    </a:p>
                  </a:txBody>
                  <a:tcPr/>
                </a:tc>
              </a:tr>
              <a:tr h="520917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Extra noise-canceling microphone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Effectively</a:t>
                      </a:r>
                      <a:r>
                        <a:rPr lang="en-US" altLang="zh-CN" sz="1200" baseline="0" dirty="0" smtClean="0"/>
                        <a:t> reduces surrounding noises, </a:t>
                      </a:r>
                      <a:r>
                        <a:rPr lang="en-US" altLang="zh-CN" sz="1200" dirty="0" smtClean="0"/>
                        <a:t>ensures superior sound clarity even in noisy office environments.</a:t>
                      </a:r>
                      <a:endParaRPr lang="zh-CN" altLang="en-US" sz="1200" dirty="0"/>
                    </a:p>
                  </a:txBody>
                  <a:tcPr/>
                </a:tc>
              </a:tr>
              <a:tr h="28007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Anti-Static</a:t>
                      </a:r>
                      <a:r>
                        <a:rPr lang="en-US" altLang="zh-CN" sz="1200" baseline="0" dirty="0" smtClean="0"/>
                        <a:t> shock protection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Protects</a:t>
                      </a:r>
                      <a:r>
                        <a:rPr lang="en-US" altLang="zh-CN" sz="1200" baseline="0" dirty="0" smtClean="0"/>
                        <a:t> users’ hearing health </a:t>
                      </a:r>
                      <a:endParaRPr lang="zh-CN" altLang="en-US" sz="1200" dirty="0"/>
                    </a:p>
                  </a:txBody>
                  <a:tcPr/>
                </a:tc>
              </a:tr>
              <a:tr h="488181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Professional and stylish</a:t>
                      </a:r>
                      <a:r>
                        <a:rPr lang="en-US" altLang="zh-CN" sz="1200" baseline="0" dirty="0" smtClean="0"/>
                        <a:t> design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Durable and light weight</a:t>
                      </a:r>
                      <a:r>
                        <a:rPr lang="en-US" altLang="zh-CN" sz="1200" baseline="0" dirty="0" smtClean="0"/>
                        <a:t> design for all day wearing, attractive appearance meets all user’s favor</a:t>
                      </a:r>
                      <a:endParaRPr lang="zh-CN" altLang="en-US" sz="1200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Large and soft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ear cushions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aseline="0" dirty="0" smtClean="0"/>
                        <a:t>Cancel background noise  effectively and </a:t>
                      </a:r>
                      <a:r>
                        <a:rPr lang="en-US" altLang="zh-CN" sz="1200" baseline="0" smtClean="0"/>
                        <a:t>make superior </a:t>
                      </a:r>
                      <a:r>
                        <a:rPr lang="en-US" altLang="zh-CN" sz="1200" baseline="0" dirty="0" smtClean="0"/>
                        <a:t>comfort</a:t>
                      </a:r>
                      <a:endParaRPr lang="zh-CN" altLang="en-US" sz="1200" dirty="0"/>
                    </a:p>
                  </a:txBody>
                  <a:tcPr/>
                </a:tc>
              </a:tr>
              <a:tr h="529532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Convenient</a:t>
                      </a:r>
                      <a:r>
                        <a:rPr lang="en-US" altLang="zh-CN" sz="1200" baseline="0" dirty="0" smtClean="0"/>
                        <a:t> inline c</a:t>
                      </a:r>
                      <a:r>
                        <a:rPr lang="en-US" altLang="zh-CN" sz="1200" dirty="0" smtClean="0"/>
                        <a:t>all</a:t>
                      </a:r>
                      <a:r>
                        <a:rPr lang="en-US" altLang="zh-CN" sz="1200" baseline="0" dirty="0" smtClean="0"/>
                        <a:t>-control function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Intuitive call-control unit with quick access to answer/end call, mute and volume controls</a:t>
                      </a:r>
                      <a:endParaRPr lang="zh-CN" altLang="en-US" sz="1200" dirty="0"/>
                    </a:p>
                  </a:txBody>
                  <a:tcPr/>
                </a:tc>
              </a:tr>
              <a:tr h="57566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Compatible with Skype , Skype for Business,</a:t>
                      </a:r>
                      <a:r>
                        <a:rPr lang="en-US" altLang="zh-CN" sz="1200" dirty="0" err="1" smtClean="0"/>
                        <a:t>Lync and other unified communication systems</a:t>
                      </a:r>
                      <a:r>
                        <a:rPr lang="en-US" altLang="zh-CN" sz="1200" dirty="0" smtClean="0"/>
                        <a:t>, plug</a:t>
                      </a:r>
                      <a:r>
                        <a:rPr lang="en-US" altLang="zh-CN" sz="1200" baseline="0" dirty="0" smtClean="0"/>
                        <a:t> and play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Simply connect headset to  computer and it is ready for use</a:t>
                      </a:r>
                      <a:endParaRPr lang="zh-CN" altLang="en-US" sz="1200" dirty="0"/>
                    </a:p>
                  </a:txBody>
                  <a:tcPr/>
                </a:tc>
              </a:tr>
              <a:tr h="57566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Flexible microphone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boom 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Ensures optimal microphone positioning for noise-reduction </a:t>
                      </a:r>
                      <a:endParaRPr lang="zh-CN" altLang="en-US" sz="1200" dirty="0"/>
                    </a:p>
                  </a:txBody>
                  <a:tcPr/>
                </a:tc>
              </a:tr>
              <a:tr h="564104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330°rotatable microphone</a:t>
                      </a:r>
                      <a:r>
                        <a:rPr lang="en-US" altLang="zh-CN" sz="1200" baseline="0" dirty="0" smtClean="0"/>
                        <a:t> arm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 Rotating</a:t>
                      </a:r>
                      <a:r>
                        <a:rPr lang="en-US" altLang="zh-CN" sz="1200" baseline="0" dirty="0" smtClean="0"/>
                        <a:t> microphone boom arm </a:t>
                      </a:r>
                      <a:r>
                        <a:rPr lang="en-US" altLang="zh-CN" sz="1200" dirty="0" smtClean="0"/>
                        <a:t>in both directions supports left and right wearing style</a:t>
                      </a:r>
                      <a:endParaRPr lang="zh-CN" altLang="en-US" sz="12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Optimized for leading UC platforms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Compatible with the latest generation of soft phones</a:t>
                      </a:r>
                      <a:endParaRPr lang="zh-CN" altLang="en-US" sz="12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Two years</a:t>
                      </a:r>
                      <a:r>
                        <a:rPr lang="en-US" altLang="zh-CN" sz="1200" baseline="0" dirty="0" smtClean="0"/>
                        <a:t> warranty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Enjoy worry-free ownership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1" name="组合 39"/>
          <p:cNvGrpSpPr/>
          <p:nvPr/>
        </p:nvGrpSpPr>
        <p:grpSpPr>
          <a:xfrm>
            <a:off x="4595813" y="1214438"/>
            <a:ext cx="4929187" cy="3230562"/>
            <a:chOff x="2095480" y="434785"/>
            <a:chExt cx="5143536" cy="3510868"/>
          </a:xfrm>
        </p:grpSpPr>
        <p:pic>
          <p:nvPicPr>
            <p:cNvPr id="5122" name="Picture 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095480" y="928670"/>
              <a:ext cx="5143536" cy="3016983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5123" name="组合 10"/>
            <p:cNvGrpSpPr/>
            <p:nvPr/>
          </p:nvGrpSpPr>
          <p:grpSpPr>
            <a:xfrm>
              <a:off x="3524240" y="434785"/>
              <a:ext cx="357190" cy="1136827"/>
              <a:chOff x="3095612" y="697708"/>
              <a:chExt cx="428628" cy="802466"/>
            </a:xfrm>
          </p:grpSpPr>
          <p:cxnSp>
            <p:nvCxnSpPr>
              <p:cNvPr id="5124" name="直接箭头连接符 11"/>
              <p:cNvCxnSpPr/>
              <p:nvPr/>
            </p:nvCxnSpPr>
            <p:spPr>
              <a:xfrm rot="-5400000" flipV="1">
                <a:off x="3024174" y="1142984"/>
                <a:ext cx="642942" cy="71438"/>
              </a:xfrm>
              <a:prstGeom prst="straightConnector1">
                <a:avLst/>
              </a:prstGeom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</p:spPr>
          </p:cxnSp>
          <p:sp>
            <p:nvSpPr>
              <p:cNvPr id="13" name="椭圆 12"/>
              <p:cNvSpPr/>
              <p:nvPr/>
            </p:nvSpPr>
            <p:spPr bwMode="auto">
              <a:xfrm>
                <a:off x="3095612" y="697708"/>
                <a:ext cx="428628" cy="30240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800" b="1" i="0" u="none" strike="noStrike" kern="1200" cap="none" spc="0" normalizeH="0" baseline="0" noProof="0" dirty="0">
                    <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  <a:sym typeface="+mn-ea"/>
                  </a:rPr>
                  <a:t>2</a:t>
                </a:r>
                <a:endParaRPr kumimoji="0" lang="zh-CN" altLang="en-US" sz="1800" b="1" i="0" u="none" strike="noStrike" kern="1200" cap="none" spc="0" normalizeH="0" baseline="0" noProof="0" dirty="0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  <a:sym typeface="+mn-ea"/>
                </a:endParaRPr>
              </a:p>
            </p:txBody>
          </p:sp>
        </p:grpSp>
        <p:grpSp>
          <p:nvGrpSpPr>
            <p:cNvPr id="5126" name="组合 13"/>
            <p:cNvGrpSpPr/>
            <p:nvPr/>
          </p:nvGrpSpPr>
          <p:grpSpPr>
            <a:xfrm rot="-1392427">
              <a:off x="3032861" y="764126"/>
              <a:ext cx="428628" cy="857256"/>
              <a:chOff x="3095612" y="642918"/>
              <a:chExt cx="428628" cy="857256"/>
            </a:xfrm>
          </p:grpSpPr>
          <p:cxnSp>
            <p:nvCxnSpPr>
              <p:cNvPr id="5127" name="直接箭头连接符 14"/>
              <p:cNvCxnSpPr/>
              <p:nvPr/>
            </p:nvCxnSpPr>
            <p:spPr>
              <a:xfrm rot="-5400000" flipV="1">
                <a:off x="3024174" y="1142984"/>
                <a:ext cx="642942" cy="71438"/>
              </a:xfrm>
              <a:prstGeom prst="straightConnector1">
                <a:avLst/>
              </a:prstGeom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</p:spPr>
          </p:cxnSp>
          <p:sp>
            <p:nvSpPr>
              <p:cNvPr id="16" name="椭圆 15"/>
              <p:cNvSpPr/>
              <p:nvPr/>
            </p:nvSpPr>
            <p:spPr bwMode="auto">
              <a:xfrm>
                <a:off x="3095612" y="642918"/>
                <a:ext cx="428628" cy="357190"/>
              </a:xfrm>
              <a:prstGeom prst="ellipse">
                <a:avLst/>
              </a:prstGeom>
              <a:solidFill>
                <a:schemeClr val="bg2">
                  <a:lumMod val="10000"/>
                  <a:lumOff val="90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800" b="1" i="0" u="none" strike="noStrike" kern="1200" cap="none" spc="0" normalizeH="0" baseline="0" noProof="0" dirty="0">
                    <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  <a:sym typeface="+mn-ea"/>
                  </a:rPr>
                  <a:t>1</a:t>
                </a:r>
                <a:endParaRPr kumimoji="0" lang="zh-CN" altLang="en-US" sz="1800" b="1" i="0" u="none" strike="noStrike" kern="1200" cap="none" spc="0" normalizeH="0" baseline="0" noProof="0" dirty="0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  <a:sym typeface="+mn-ea"/>
                </a:endParaRPr>
              </a:p>
            </p:txBody>
          </p:sp>
        </p:grpSp>
        <p:grpSp>
          <p:nvGrpSpPr>
            <p:cNvPr id="5129" name="组合 16"/>
            <p:cNvGrpSpPr/>
            <p:nvPr/>
          </p:nvGrpSpPr>
          <p:grpSpPr>
            <a:xfrm rot="898213">
              <a:off x="4095744" y="714356"/>
              <a:ext cx="428628" cy="785818"/>
              <a:chOff x="3095612" y="642918"/>
              <a:chExt cx="428628" cy="857256"/>
            </a:xfrm>
          </p:grpSpPr>
          <p:cxnSp>
            <p:nvCxnSpPr>
              <p:cNvPr id="5130" name="直接箭头连接符 17"/>
              <p:cNvCxnSpPr/>
              <p:nvPr/>
            </p:nvCxnSpPr>
            <p:spPr>
              <a:xfrm rot="-5400000" flipV="1">
                <a:off x="3024174" y="1142984"/>
                <a:ext cx="642942" cy="71438"/>
              </a:xfrm>
              <a:prstGeom prst="straightConnector1">
                <a:avLst/>
              </a:prstGeom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</p:spPr>
          </p:cxnSp>
          <p:sp>
            <p:nvSpPr>
              <p:cNvPr id="19" name="椭圆 18"/>
              <p:cNvSpPr/>
              <p:nvPr/>
            </p:nvSpPr>
            <p:spPr bwMode="auto">
              <a:xfrm>
                <a:off x="3095612" y="642918"/>
                <a:ext cx="428628" cy="357190"/>
              </a:xfrm>
              <a:prstGeom prst="ellipse">
                <a:avLst/>
              </a:prstGeom>
              <a:solidFill>
                <a:schemeClr val="bg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800" b="1" i="0" u="none" strike="noStrike" kern="1200" cap="none" spc="0" normalizeH="0" baseline="0" noProof="0" dirty="0">
                    <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  <a:sym typeface="+mn-ea"/>
                  </a:rPr>
                  <a:t>3</a:t>
                </a:r>
                <a:endParaRPr kumimoji="0" lang="zh-CN" altLang="en-US" sz="1800" b="1" i="0" u="none" strike="noStrike" kern="1200" cap="none" spc="0" normalizeH="0" baseline="0" noProof="0" dirty="0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  <a:sym typeface="+mn-ea"/>
                </a:endParaRPr>
              </a:p>
            </p:txBody>
          </p:sp>
        </p:grpSp>
        <p:grpSp>
          <p:nvGrpSpPr>
            <p:cNvPr id="5132" name="组合 34"/>
            <p:cNvGrpSpPr/>
            <p:nvPr/>
          </p:nvGrpSpPr>
          <p:grpSpPr>
            <a:xfrm>
              <a:off x="4145245" y="1928802"/>
              <a:ext cx="664879" cy="899288"/>
              <a:chOff x="4145245" y="1928802"/>
              <a:chExt cx="664879" cy="899288"/>
            </a:xfrm>
          </p:grpSpPr>
          <p:cxnSp>
            <p:nvCxnSpPr>
              <p:cNvPr id="5133" name="直接箭头连接符 23"/>
              <p:cNvCxnSpPr/>
              <p:nvPr/>
            </p:nvCxnSpPr>
            <p:spPr>
              <a:xfrm rot="5400000">
                <a:off x="4236712" y="2002148"/>
                <a:ext cx="646758" cy="500066"/>
              </a:xfrm>
              <a:prstGeom prst="straightConnector1">
                <a:avLst/>
              </a:prstGeom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</p:spPr>
          </p:cxnSp>
          <p:sp>
            <p:nvSpPr>
              <p:cNvPr id="25" name="椭圆 24"/>
              <p:cNvSpPr/>
              <p:nvPr/>
            </p:nvSpPr>
            <p:spPr bwMode="auto">
              <a:xfrm rot="898213">
                <a:off x="4145245" y="2397068"/>
                <a:ext cx="363522" cy="431022"/>
              </a:xfrm>
              <a:prstGeom prst="ellipse">
                <a:avLst/>
              </a:prstGeom>
              <a:solidFill>
                <a:schemeClr val="bg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800" b="1" i="0" u="none" strike="noStrike" kern="1200" cap="none" spc="0" normalizeH="0" baseline="0" noProof="0" dirty="0">
                    <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  <a:sym typeface="+mn-ea"/>
                  </a:rPr>
                  <a:t>5</a:t>
                </a:r>
                <a:endParaRPr kumimoji="0" lang="zh-CN" altLang="en-US" sz="1800" b="1" i="0" u="none" strike="noStrike" kern="1200" cap="none" spc="0" normalizeH="0" baseline="0" noProof="0" dirty="0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  <a:sym typeface="+mn-ea"/>
                </a:endParaRPr>
              </a:p>
            </p:txBody>
          </p:sp>
        </p:grpSp>
        <p:grpSp>
          <p:nvGrpSpPr>
            <p:cNvPr id="5135" name="组合 35"/>
            <p:cNvGrpSpPr/>
            <p:nvPr/>
          </p:nvGrpSpPr>
          <p:grpSpPr>
            <a:xfrm rot="-1437187">
              <a:off x="5141054" y="1844223"/>
              <a:ext cx="363522" cy="1073406"/>
              <a:chOff x="4987927" y="1994395"/>
              <a:chExt cx="363522" cy="1062157"/>
            </a:xfrm>
          </p:grpSpPr>
          <p:cxnSp>
            <p:nvCxnSpPr>
              <p:cNvPr id="5136" name="直接箭头连接符 36"/>
              <p:cNvCxnSpPr/>
              <p:nvPr/>
            </p:nvCxnSpPr>
            <p:spPr>
              <a:xfrm rot="-3962813" flipH="1">
                <a:off x="4770310" y="2293411"/>
                <a:ext cx="791952" cy="193920"/>
              </a:xfrm>
              <a:prstGeom prst="straightConnector1">
                <a:avLst/>
              </a:prstGeom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</p:spPr>
          </p:cxnSp>
          <p:sp>
            <p:nvSpPr>
              <p:cNvPr id="38" name="椭圆 37"/>
              <p:cNvSpPr/>
              <p:nvPr/>
            </p:nvSpPr>
            <p:spPr bwMode="auto">
              <a:xfrm rot="21454256">
                <a:off x="4987927" y="2625530"/>
                <a:ext cx="363522" cy="431022"/>
              </a:xfrm>
              <a:prstGeom prst="ellipse">
                <a:avLst/>
              </a:prstGeom>
              <a:solidFill>
                <a:schemeClr val="bg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800" b="1" i="0" u="none" strike="noStrike" kern="1200" cap="none" spc="0" normalizeH="0" baseline="0" noProof="0" dirty="0">
                    <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  <a:sym typeface="+mn-ea"/>
                  </a:rPr>
                  <a:t>4</a:t>
                </a:r>
                <a:endParaRPr kumimoji="0" lang="zh-CN" altLang="en-US" sz="1800" b="1" i="0" u="none" strike="noStrike" kern="1200" cap="none" spc="0" normalizeH="0" baseline="0" noProof="0" dirty="0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  <a:sym typeface="+mn-ea"/>
                </a:endParaRPr>
              </a:p>
            </p:txBody>
          </p:sp>
        </p:grpSp>
      </p:grpSp>
      <p:sp>
        <p:nvSpPr>
          <p:cNvPr id="5138" name="TextBox 42"/>
          <p:cNvSpPr txBox="1"/>
          <p:nvPr/>
        </p:nvSpPr>
        <p:spPr>
          <a:xfrm>
            <a:off x="309563" y="3114675"/>
            <a:ext cx="4214812" cy="18462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/>
            <a:r>
              <a:rPr lang="zh-CN" altLang="en-US" sz="1200" b="0" dirty="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①  </a:t>
            </a:r>
            <a:r>
              <a:rPr lang="en-US" altLang="zh-CN" sz="1200" b="0" dirty="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In-line microphone mute: press the mute button to activate mute , press again to de-activate mute.</a:t>
            </a:r>
            <a:endParaRPr lang="en-US" altLang="zh-CN" sz="1200" b="0" dirty="0">
              <a:solidFill>
                <a:schemeClr val="tx1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  <a:p>
            <a:pPr marL="342900" indent="-342900"/>
            <a:r>
              <a:rPr lang="zh-CN" altLang="en-US" sz="1200" b="0" dirty="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②  </a:t>
            </a:r>
            <a:r>
              <a:rPr lang="en-US" altLang="zh-CN" sz="1200" b="0" dirty="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Microphone mute LED indicator(red)</a:t>
            </a:r>
            <a:endParaRPr lang="en-US" altLang="zh-CN" sz="1200" b="0" dirty="0">
              <a:solidFill>
                <a:schemeClr val="tx1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  <a:p>
            <a:pPr marL="342900" indent="-342900"/>
            <a:r>
              <a:rPr lang="zh-CN" altLang="en-US" sz="1200" b="0" dirty="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③  </a:t>
            </a:r>
            <a:r>
              <a:rPr lang="en-US" altLang="zh-CN" sz="1200" b="0" dirty="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In-line speaker volume controller: press “+” to increase speaker volume, press“-”  to decrease speaker volume</a:t>
            </a:r>
            <a:endParaRPr lang="en-US" altLang="zh-CN" sz="1200" b="0" dirty="0">
              <a:solidFill>
                <a:schemeClr val="tx1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  <a:p>
            <a:pPr marL="342900" indent="-342900"/>
            <a:r>
              <a:rPr lang="zh-CN" altLang="en-US" sz="1200" b="0" dirty="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④  </a:t>
            </a:r>
            <a:r>
              <a:rPr lang="en-US" altLang="zh-CN" sz="1200" b="0" dirty="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In-line hook for answer/end call: press the button to answer the call , press again to end the call</a:t>
            </a:r>
            <a:endParaRPr lang="en-US" altLang="zh-CN" sz="1200" b="0" dirty="0">
              <a:solidFill>
                <a:schemeClr val="tx1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  <a:p>
            <a:pPr marL="342900" indent="-342900"/>
            <a:r>
              <a:rPr lang="zh-CN" altLang="en-US" sz="1200" b="0" dirty="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⑤  </a:t>
            </a:r>
            <a:r>
              <a:rPr lang="en-US" altLang="zh-CN" sz="1200" b="0" dirty="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Hook LED indicator( green)</a:t>
            </a:r>
            <a:endParaRPr lang="en-US" altLang="zh-CN" sz="1500" b="0" dirty="0">
              <a:solidFill>
                <a:schemeClr val="tx1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  <a:p>
            <a:pPr marL="342900" indent="-342900" algn="ctr">
              <a:buAutoNum type="arabicPeriod"/>
            </a:pPr>
            <a:endParaRPr lang="zh-CN" altLang="en-US" dirty="0">
              <a:solidFill>
                <a:schemeClr val="tx1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08000" y="2657475"/>
            <a:ext cx="170815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u"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45AD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+mn-ea"/>
              </a:rPr>
              <a:t>User Guide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45ADE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423863" y="1011238"/>
            <a:ext cx="2105025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u"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45AD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+mn-ea"/>
              </a:rPr>
              <a:t>Headset Set Up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45ADE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5141" name="TextBox 46"/>
          <p:cNvSpPr txBox="1"/>
          <p:nvPr/>
        </p:nvSpPr>
        <p:spPr>
          <a:xfrm>
            <a:off x="309563" y="1571625"/>
            <a:ext cx="4214812" cy="11064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1200" b="0" dirty="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Connect the USB adaptor into any USB port on the computer.</a:t>
            </a:r>
            <a:endParaRPr lang="en-US" altLang="zh-CN" sz="1200" b="0" dirty="0">
              <a:solidFill>
                <a:schemeClr val="tx1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1200" b="0" dirty="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This headset is plug and play, does not require software installation.</a:t>
            </a:r>
            <a:endParaRPr lang="en-US" altLang="zh-CN" sz="1500" b="0" dirty="0">
              <a:solidFill>
                <a:schemeClr val="tx1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  <a:p>
            <a:pPr marL="342900" indent="-342900" algn="ctr">
              <a:buAutoNum type="arabicPeriod"/>
            </a:pPr>
            <a:endParaRPr lang="zh-CN" altLang="en-US" dirty="0">
              <a:solidFill>
                <a:schemeClr val="tx1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5142" name="TextBox 42"/>
          <p:cNvSpPr txBox="1"/>
          <p:nvPr/>
        </p:nvSpPr>
        <p:spPr>
          <a:xfrm>
            <a:off x="309563" y="5292725"/>
            <a:ext cx="9382125" cy="844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/>
            <a:r>
              <a:rPr lang="en-US" altLang="zh-CN" sz="1200" b="0" dirty="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*The in-line hook is specially designed for Skype,Skype for Business and Lync, it may not be available for other systems.					</a:t>
            </a:r>
            <a:endParaRPr lang="en-US" altLang="zh-CN" sz="1200" b="0" dirty="0">
              <a:solidFill>
                <a:schemeClr val="tx1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  <a:p>
            <a:pPr marL="342900" indent="-342900">
              <a:lnSpc>
                <a:spcPts val="1000"/>
              </a:lnSpc>
            </a:pPr>
            <a:r>
              <a:rPr lang="en-US" altLang="zh-CN" sz="1200" b="0" dirty="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* You are required to install "Skypeheadset” software on your PC if you want to use HOOK function on Skype. 				</a:t>
            </a:r>
            <a:endParaRPr lang="en-US" altLang="zh-CN" sz="1200" b="0" dirty="0">
              <a:solidFill>
                <a:schemeClr val="tx1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  <a:p>
            <a:pPr marL="342900" indent="-342900">
              <a:lnSpc>
                <a:spcPts val="1000"/>
              </a:lnSpc>
            </a:pPr>
            <a:r>
              <a:rPr lang="en-US" altLang="zh-CN" sz="1200" b="0" dirty="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* Pls contact with your supplier to get the "Skypeheadset" installation file.</a:t>
            </a:r>
            <a:r>
              <a:rPr lang="en-US" altLang="zh-CN" sz="15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				</a:t>
            </a:r>
            <a:endParaRPr lang="en-US" altLang="zh-CN" sz="1500" b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8000" y="4786313"/>
            <a:ext cx="915988" cy="506413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R="0" defTabSz="914400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u"/>
              <a:defRPr/>
            </a:pPr>
            <a:r>
              <a:rPr lang="en-US" altLang="zh-CN" noProof="0" dirty="0" smtClean="0">
                <a:solidFill>
                  <a:srgbClr val="45AD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+mn-ea"/>
              </a:rPr>
              <a:t>Note</a:t>
            </a:r>
            <a:endParaRPr lang="zh-CN" altLang="en-US" noProof="1"/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TABLE_BEAUTIFY" val="smartTable{cfd454c4-e167-4fc9-9bad-745549f77826}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0</TotalTime>
  <Words>2705</Words>
  <Application>WPS 演示</Application>
  <PresentationFormat>A4 纸张(210x297 毫米)</PresentationFormat>
  <Paragraphs>107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Tahoma</vt:lpstr>
      <vt:lpstr>Wingdings</vt:lpstr>
      <vt:lpstr>微软雅黑</vt:lpstr>
      <vt:lpstr>Arial Unicode MS</vt:lpstr>
      <vt:lpstr>Blends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Mairdi-Cherry</cp:lastModifiedBy>
  <cp:revision>503</cp:revision>
  <dcterms:created xsi:type="dcterms:W3CDTF">2010-06-21T06:59:00Z</dcterms:created>
  <dcterms:modified xsi:type="dcterms:W3CDTF">2020-03-06T01:43:33Z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2052-11.1.0.9440</vt:lpwstr>
  </property>
</Properties>
</file>